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7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4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30"/>
    <p:restoredTop sz="94643"/>
  </p:normalViewPr>
  <p:slideViewPr>
    <p:cSldViewPr snapToGrid="0" snapToObjects="1">
      <p:cViewPr>
        <p:scale>
          <a:sx n="120" d="100"/>
          <a:sy n="120" d="100"/>
        </p:scale>
        <p:origin x="1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vincent/Coding/Courses/ParaDis/final/BOPM_Study/sta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Baseline Time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Baseline!$A$4:$A$13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Baseline!$B$4:$B$13</c:f>
              <c:numCache>
                <c:formatCode>General</c:formatCode>
                <c:ptCount val="10"/>
                <c:pt idx="0">
                  <c:v>0.012415</c:v>
                </c:pt>
                <c:pt idx="1">
                  <c:v>0.017254</c:v>
                </c:pt>
                <c:pt idx="2">
                  <c:v>0.027741</c:v>
                </c:pt>
                <c:pt idx="3">
                  <c:v>0.048757</c:v>
                </c:pt>
                <c:pt idx="4">
                  <c:v>0.091829</c:v>
                </c:pt>
                <c:pt idx="5">
                  <c:v>0.177972</c:v>
                </c:pt>
                <c:pt idx="6">
                  <c:v>0.357278</c:v>
                </c:pt>
                <c:pt idx="7">
                  <c:v>0.70938</c:v>
                </c:pt>
                <c:pt idx="8">
                  <c:v>1.452615</c:v>
                </c:pt>
                <c:pt idx="9">
                  <c:v>3.268476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18602752"/>
        <c:axId val="2118609824"/>
      </c:lineChart>
      <c:catAx>
        <c:axId val="21186027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 steps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8609824"/>
        <c:crosses val="autoZero"/>
        <c:auto val="1"/>
        <c:lblAlgn val="ctr"/>
        <c:lblOffset val="100"/>
        <c:noMultiLvlLbl val="0"/>
      </c:catAx>
      <c:valAx>
        <c:axId val="2118609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(ms)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8602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 w="12700" cap="flat" cmpd="sng" algn="ctr">
      <a:solidFill>
        <a:schemeClr val="dk1"/>
      </a:solidFill>
      <a:prstDash val="solid"/>
      <a:miter lim="800000"/>
    </a:ln>
    <a:effectLst/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35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670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797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067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569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466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043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987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6/23/15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44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chart" Target="../charts/chart1.xml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500" dirty="0"/>
              <a:t>Binomial Option Pricing Model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Parallel Implementation on GPU</a:t>
            </a:r>
          </a:p>
          <a:p>
            <a:r>
              <a:rPr lang="en-US" dirty="0" smtClean="0"/>
              <a:t>2015.06.20</a:t>
            </a:r>
            <a:endParaRPr lang="en-US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00"/>
    </mc:Choice>
    <mc:Fallback>
      <p:transition spd="slow" advTm="12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Overview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4068430" cy="45017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97080" y="1690689"/>
            <a:ext cx="381827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Calculation on Binomial Tree:</a:t>
            </a:r>
          </a:p>
          <a:p>
            <a:pPr marL="342900" indent="-342900">
              <a:buAutoNum type="arabicPeriod"/>
            </a:pPr>
            <a:r>
              <a:rPr lang="en-US" dirty="0" smtClean="0"/>
              <a:t>Stock price S will either increase to uS or decrease to dS, where u &gt; 1 and 0 &lt; d &lt; 1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price will increase with probability pu and decrease with pd. Here pu + pd = 1.</a:t>
            </a:r>
          </a:p>
          <a:p>
            <a:pPr marL="342900" indent="-342900">
              <a:buAutoNum type="arabicPeriod"/>
            </a:pPr>
            <a:r>
              <a:rPr lang="en-US" dirty="0" smtClean="0"/>
              <a:t>So with an initial stock price S and other parameters, we could determine each node value in the left figure.</a:t>
            </a: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665"/>
    </mc:Choice>
    <mc:Fallback>
      <p:transition spd="slow" advTm="67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Overview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186" y="2798641"/>
            <a:ext cx="2679405" cy="3889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76" y="2822410"/>
            <a:ext cx="3391786" cy="3876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9" name="TextBox 8"/>
          <p:cNvSpPr txBox="1"/>
          <p:nvPr/>
        </p:nvSpPr>
        <p:spPr>
          <a:xfrm>
            <a:off x="628650" y="1690689"/>
            <a:ext cx="3985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stock price for time t and time t + ∆t are constrained by this formula: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614530" y="1690689"/>
            <a:ext cx="3985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</a:t>
            </a:r>
            <a:r>
              <a:rPr lang="en-US" i="1" dirty="0" smtClean="0"/>
              <a:t> risk-free </a:t>
            </a:r>
            <a:r>
              <a:rPr lang="en-US" dirty="0" smtClean="0"/>
              <a:t>assumption, those stock prices are also constrained by this equation: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28650" y="3662583"/>
            <a:ext cx="7886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 we could get the expression of pu, and with this value, we could easily calculate the expected option price at the current time, by using the calculated stock prices in the </a:t>
            </a:r>
            <a:r>
              <a:rPr lang="en-US" b="1" dirty="0" smtClean="0"/>
              <a:t>last</a:t>
            </a:r>
            <a:r>
              <a:rPr lang="en-US" dirty="0" smtClean="0"/>
              <a:t> period, which has been mentioned previously.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76" y="4876894"/>
            <a:ext cx="2975787" cy="3680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626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09"/>
    </mc:Choice>
    <mc:Fallback>
      <p:transition spd="slow" advTm="55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Overview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1690689"/>
            <a:ext cx="7886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a word, this algorithm should be divided into 2 steps:</a:t>
            </a:r>
          </a:p>
          <a:p>
            <a:pPr marL="342900" indent="-342900">
              <a:buAutoNum type="arabicPeriod"/>
            </a:pPr>
            <a:r>
              <a:rPr lang="en-US" dirty="0" smtClean="0"/>
              <a:t>Initialize the binomial tree from </a:t>
            </a:r>
            <a:r>
              <a:rPr lang="en-US" b="1" dirty="0" smtClean="0"/>
              <a:t>left</a:t>
            </a:r>
            <a:r>
              <a:rPr lang="en-US" dirty="0" smtClean="0"/>
              <a:t> to </a:t>
            </a:r>
            <a:r>
              <a:rPr lang="en-US" b="1" dirty="0" smtClean="0"/>
              <a:t>right</a:t>
            </a:r>
          </a:p>
          <a:p>
            <a:pPr marL="342900" indent="-342900">
              <a:buAutoNum type="arabicPeriod"/>
            </a:pPr>
            <a:r>
              <a:rPr lang="en-US" dirty="0" smtClean="0"/>
              <a:t>Calculate the option prices from </a:t>
            </a:r>
            <a:r>
              <a:rPr lang="en-US" b="1" dirty="0" smtClean="0"/>
              <a:t>right</a:t>
            </a:r>
            <a:r>
              <a:rPr lang="en-US" dirty="0" smtClean="0"/>
              <a:t> to </a:t>
            </a:r>
            <a:r>
              <a:rPr lang="en-US" b="1" dirty="0" smtClean="0"/>
              <a:t>left</a:t>
            </a:r>
            <a:r>
              <a:rPr lang="en-US" dirty="0" smtClean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837416"/>
            <a:ext cx="3111500" cy="2565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02724" y="5402816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Step 1.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258" y="2837416"/>
            <a:ext cx="4178300" cy="155129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833253" y="4388709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Step 2.</a:t>
            </a: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180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555"/>
    </mc:Choice>
    <mc:Fallback>
      <p:transition spd="slow" advTm="80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 Implementation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4687650" cy="44027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16300" y="1690689"/>
            <a:ext cx="3199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Implemented in C++, mainly used for correctness checking.</a:t>
            </a:r>
          </a:p>
          <a:p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077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928"/>
    </mc:Choice>
    <mc:Fallback>
      <p:transition spd="slow" advTm="81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Implementation</a:t>
            </a:r>
            <a:endParaRPr lang="en-US" dirty="0"/>
          </a:p>
        </p:txBody>
      </p:sp>
      <p:pic>
        <p:nvPicPr>
          <p:cNvPr id="4" name="Picture 3" descr="Screen Shot 2015-05-13 at 8.22.19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807648"/>
            <a:ext cx="3233715" cy="31152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62365" y="1839433"/>
            <a:ext cx="46529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We could easily map the calculation on one binomial tree </a:t>
            </a:r>
            <a:r>
              <a:rPr lang="en-US" b="1" dirty="0" smtClean="0"/>
              <a:t>node </a:t>
            </a:r>
            <a:r>
              <a:rPr lang="en-US" dirty="0" smtClean="0"/>
              <a:t>to one computing unit, no matter what kind of computing unit it is.</a:t>
            </a:r>
          </a:p>
          <a:p>
            <a:pPr marL="800100" lvl="1" indent="-342900">
              <a:buAutoNum type="arabicPeriod"/>
            </a:pPr>
            <a:r>
              <a:rPr lang="en-US" dirty="0" smtClean="0"/>
              <a:t>Could be thread, work item…</a:t>
            </a:r>
          </a:p>
          <a:p>
            <a:pPr marL="342900" indent="-342900">
              <a:buAutoNum type="arabicPeriod"/>
            </a:pPr>
            <a:r>
              <a:rPr lang="en-US" dirty="0" smtClean="0"/>
              <a:t>Here is our </a:t>
            </a:r>
            <a:r>
              <a:rPr lang="en-US" b="1" dirty="0" smtClean="0"/>
              <a:t>baseline implementation:</a:t>
            </a:r>
          </a:p>
          <a:p>
            <a:pPr marL="800100" lvl="1" indent="-342900">
              <a:buAutoNum type="arabicPeriod"/>
            </a:pPr>
            <a:r>
              <a:rPr lang="en-US" dirty="0" smtClean="0"/>
              <a:t>Implemented by using OpenCL</a:t>
            </a:r>
          </a:p>
          <a:p>
            <a:pPr marL="800100" lvl="1" indent="-342900">
              <a:buAutoNum type="arabicPeriod"/>
            </a:pPr>
            <a:r>
              <a:rPr lang="en-US" dirty="0" smtClean="0"/>
              <a:t>Take each node as a work-item. And the whole task as a work-group.</a:t>
            </a:r>
          </a:p>
          <a:p>
            <a:pPr marL="800100" lvl="1" indent="-342900">
              <a:buAutoNum type="arabicPeriod"/>
            </a:pPr>
            <a:r>
              <a:rPr lang="en-US" dirty="0" smtClean="0"/>
              <a:t>Profiled </a:t>
            </a:r>
            <a:r>
              <a:rPr lang="en-US" dirty="0"/>
              <a:t>on NVidia GTX 680 and AMD Radeon </a:t>
            </a:r>
            <a:r>
              <a:rPr lang="en-US"/>
              <a:t>HD </a:t>
            </a:r>
            <a:r>
              <a:rPr lang="en-US" smtClean="0"/>
              <a:t>7700.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223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851"/>
    </mc:Choice>
    <mc:Fallback>
      <p:transition spd="slow" advTm="191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Baseline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5793415" cy="21552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50" y="3976577"/>
            <a:ext cx="7886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Baseline OpenCL kernel</a:t>
            </a:r>
          </a:p>
          <a:p>
            <a:pPr marL="342900" indent="-342900">
              <a:buAutoNum type="arabicPeriod"/>
            </a:pPr>
            <a:r>
              <a:rPr lang="en-US" dirty="0" smtClean="0"/>
              <a:t>In each iteration, each work item will do its own calculation.</a:t>
            </a:r>
          </a:p>
          <a:p>
            <a:pPr marL="342900" indent="-342900">
              <a:buAutoNum type="arabicPeriod"/>
            </a:pPr>
            <a:r>
              <a:rPr lang="en-US" dirty="0" smtClean="0"/>
              <a:t>At the end of each iteration, there’ll be global memory synchronization among all the work items in this one and only workgroup.</a:t>
            </a: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766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159"/>
    </mc:Choice>
    <mc:Fallback>
      <p:transition spd="slow" advTm="63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Baseline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8380902"/>
              </p:ext>
            </p:extLst>
          </p:nvPr>
        </p:nvGraphicFramePr>
        <p:xfrm>
          <a:off x="628651" y="1690689"/>
          <a:ext cx="4708893" cy="34242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75767" y="1690689"/>
            <a:ext cx="30395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Tested </a:t>
            </a:r>
            <a:r>
              <a:rPr lang="en-US" sz="1600" smtClean="0"/>
              <a:t>on NVidia Tesla K20c</a:t>
            </a:r>
          </a:p>
          <a:p>
            <a:endParaRPr lang="en-US" sz="1600" dirty="0"/>
          </a:p>
          <a:p>
            <a:r>
              <a:rPr lang="en-US" sz="1600" dirty="0" smtClean="0"/>
              <a:t>This curve show that the baseline implementation could reach O(N) time complexity, just as what we have imagined.</a:t>
            </a:r>
            <a:endParaRPr lang="en-US" sz="1600" dirty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0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42"/>
    </mc:Choice>
    <mc:Fallback>
      <p:transition spd="slow" advTm="40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4316819" cy="45766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1851" y="1818167"/>
            <a:ext cx="32734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baseline implementation:</a:t>
            </a:r>
          </a:p>
          <a:p>
            <a:pPr marL="342900" indent="-342900">
              <a:buAutoNum type="arabicPeriod"/>
            </a:pPr>
            <a:r>
              <a:rPr lang="en-US" dirty="0" smtClean="0"/>
              <a:t>Just use one workgroup, could not fully utilize GPU computing units.</a:t>
            </a:r>
          </a:p>
          <a:p>
            <a:pPr marL="342900" indent="-342900">
              <a:buAutoNum type="arabicPeriod"/>
            </a:pPr>
            <a:r>
              <a:rPr lang="en-US" dirty="0" smtClean="0"/>
              <a:t>The max work item number is limited, so we couldn’t do more than 1024 steps.</a:t>
            </a:r>
          </a:p>
          <a:p>
            <a:endParaRPr lang="en-US" dirty="0" smtClean="0"/>
          </a:p>
          <a:p>
            <a:r>
              <a:rPr lang="en-US" dirty="0" smtClean="0"/>
              <a:t>So we have another we to partition the workloads.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61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214"/>
    </mc:Choice>
    <mc:Fallback>
      <p:transition spd="slow" advTm="262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</TotalTime>
  <Words>402</Words>
  <Application>Microsoft Macintosh PowerPoint</Application>
  <PresentationFormat>On-screen Show (4:3)</PresentationFormat>
  <Paragraphs>44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Candara</vt:lpstr>
      <vt:lpstr>Office Theme</vt:lpstr>
      <vt:lpstr>Binomial Option Pricing Model</vt:lpstr>
      <vt:lpstr>Algorithm Overview</vt:lpstr>
      <vt:lpstr>Algorithm Overview</vt:lpstr>
      <vt:lpstr>Algorithm Overview</vt:lpstr>
      <vt:lpstr>Sequential Implementation</vt:lpstr>
      <vt:lpstr>Parallel Implementation</vt:lpstr>
      <vt:lpstr>Baseline</vt:lpstr>
      <vt:lpstr>Baseline</vt:lpstr>
      <vt:lpstr>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Binomial Option Pricing Modle</dc:title>
  <dc:creator>Microsoft Office User</dc:creator>
  <cp:lastModifiedBy>Microsoft Office User</cp:lastModifiedBy>
  <cp:revision>35</cp:revision>
  <dcterms:created xsi:type="dcterms:W3CDTF">2015-06-20T07:53:46Z</dcterms:created>
  <dcterms:modified xsi:type="dcterms:W3CDTF">2015-06-23T01:12:35Z</dcterms:modified>
</cp:coreProperties>
</file>

<file path=docProps/thumbnail.jpeg>
</file>